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embeddedFontLst>
    <p:embeddedFont>
      <p:font typeface="a옛날사진관2" panose="02020600000000000000" pitchFamily="18" charset="-127"/>
      <p:regular r:id="rId12"/>
    </p:embeddedFont>
    <p:embeddedFont>
      <p:font typeface="a옛날사진관3" panose="02020600000000000000" pitchFamily="18" charset="-127"/>
      <p:regular r:id="rId13"/>
    </p:embeddedFont>
    <p:embeddedFont>
      <p:font typeface="a옛날사진관4" panose="02020600000000000000" pitchFamily="18" charset="-127"/>
      <p:regular r:id="rId14"/>
    </p:embeddedFont>
    <p:embeddedFont>
      <p:font typeface="a옛날사진관5" panose="02020600000000000000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6172"/>
    <a:srgbClr val="EC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08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15790-5D29-4322-B930-FF98EFF9A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2070E9-E4AA-4D91-BE66-1BBFA1655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52D59C-2A5D-4204-9469-3DFF479C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2D514-20B9-46B8-B78F-0FD06AAB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F6D9F-C975-4649-83BA-2EDB8A2E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369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6B39D-6D46-4F11-8765-C729C13D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D1BD26-FF66-49CE-B5E2-EFFDA648C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8A6AA-8C98-4570-9A8C-D78D05AE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DAE69-33FE-493B-8673-4DF32D08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45BD5-C13F-4031-9D96-F676AEC1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32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F01204-A0D6-4FC0-8003-6E70B673C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78D805-A215-4D5C-8F35-716D87EB3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1436E-0C95-413F-93C1-D5A1EE2E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95C89-BDAE-42F1-A50C-F6CFD99D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2253A4-B783-4F7B-9B33-6E8DED99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3954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6AD5A-294A-4BAA-8934-989F9945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ADC2C-9153-4508-9BE3-FDBC0180E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31678-7D48-427A-BD16-68B00DB91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B9C3A-82FC-4018-990E-12C1FE158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F1D81-DBEF-4C49-B7D8-D256E9E9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50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54370-81F7-453C-9577-39A1B18A4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CCB8FC-EC34-45AF-85C3-329977CAA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F1DFD-5AC7-4A78-978B-73F0F2FCB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EF766D-59B4-443A-880E-EEF412803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CD8C5-B997-43C4-A50B-86335631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5083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22AE0-CCA0-4490-8B2F-288BF1E2E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4025C-5EFC-4AF1-AEA4-64782AC06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1336E-4E6B-4D6B-B0E5-E87E7396F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ECB1F-489C-4E46-9031-AA0B36F73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6F2BC7-B3E0-4730-ABA1-CDBF3DE8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ECD1FB-7AA2-4429-BA07-057E0E55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1031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F996A-19F9-4154-958A-ECC739B2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2E86D-D1D6-4E27-9989-D7BC2B4D3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B6B316-97B1-464A-8F7D-F7B517FA8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DA0900-A65E-4202-B74E-85560F5CB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FBE4A7-B2EA-4666-9B46-4BACCE9E5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BA4098-F247-4B9E-8B18-10C07084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9B8373-B507-42B0-BA42-84DC67C22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77BCEA-4509-4511-899F-CD096617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951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43EF9-B18C-45EC-90F8-E1D17BED8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C5CCA6-2E15-4747-949B-0B3B30CA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CC56F-33B9-4CA6-9357-1D63DA87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D092F0-82EE-43E0-9A8F-F841F08A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165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CD2B62-5D08-4711-9058-704ACBAF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CEC919-F88A-472E-B7F2-3321B21CF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EBE627-BE36-40DA-8A05-EBF66B133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431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0C6FF-2B26-4374-9DA3-87D76744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610CD-62FA-45B2-B6AD-A313BEB49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2EB0D4-38D1-43BA-88E0-F80E86ADA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09035E-3DC7-45B9-94B7-100FE8D36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25F3C4-3CB3-44FB-97D4-61DEEB4D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2B8367-803A-4D46-BF32-B5C71946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171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2DF94-BD94-429B-B520-0A20A15C8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DAB788-2C07-45FC-AB72-D6E1BDD32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ECE703-20D9-4C62-ACC2-45D45ECE1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386261-8983-43E4-B326-CE362F47E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2ABEE0-AF99-408B-BAB6-A4DDD092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69B7EA-F7E1-4270-A0AE-1F576CF8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465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8F0622-756C-4367-840E-C51793C1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37B0E-32E6-44A0-8630-FD92A22D9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50B131-D6C8-4F35-940B-9ED78E567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AD9A-8336-3D48-8A32-311BB5AECFF0}" type="datetimeFigureOut">
              <a:rPr kumimoji="1" lang="ko-Kore-KR" altLang="en-US" smtClean="0"/>
              <a:t>11/29/2021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2B140-1BA1-4742-ABE7-1C3F5C022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D1B90-E5BD-4AE4-AA19-606C31201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46EA7-0C81-1548-8F76-2A0F277637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7575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바닥, 실내, 방, 생활이(가) 표시된 사진&#10;&#10;자동 생성된 설명">
            <a:extLst>
              <a:ext uri="{FF2B5EF4-FFF2-40B4-BE49-F238E27FC236}">
                <a16:creationId xmlns:a16="http://schemas.microsoft.com/office/drawing/2014/main" id="{AE7350E4-7CEE-427E-9BC0-27DBA8CD4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7188" r="3478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DB7E503-C360-9F49-B6C6-F321A9559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8721" y="3638405"/>
            <a:ext cx="5563411" cy="813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en-US" sz="4800" dirty="0" err="1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Civilisations</a:t>
            </a:r>
            <a:r>
              <a:rPr kumimoji="1" lang="en-US" altLang="en-US" sz="48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AR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584873-2C29-224F-8EC9-59A934806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7563" y="4624465"/>
            <a:ext cx="2544666" cy="743272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algn="r"/>
            <a:r>
              <a:rPr kumimoji="1" lang="en-US" altLang="en-US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AR </a:t>
            </a:r>
            <a:r>
              <a:rPr kumimoji="1" lang="ko-KR" altLang="en-US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사례 분석</a:t>
            </a:r>
            <a:endParaRPr kumimoji="1" lang="en-US" altLang="ko-KR" dirty="0">
              <a:solidFill>
                <a:srgbClr val="FFFFF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kumimoji="1" lang="en-US" altLang="en-US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201810993 </a:t>
            </a:r>
            <a:r>
              <a:rPr kumimoji="1" lang="ko-KR" altLang="en-US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정경재</a:t>
            </a:r>
            <a:endParaRPr kumimoji="1" lang="en-US" altLang="en-US" dirty="0">
              <a:solidFill>
                <a:srgbClr val="FFFFF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605B1-2EA4-4652-AFBD-068F8A96DB2A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2021.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HCI 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과제</a:t>
            </a:r>
            <a:r>
              <a:rPr lang="en-US" altLang="ko-KR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3</a:t>
            </a:r>
            <a:r>
              <a:rPr lang="ko-KR" altLang="en-US" sz="1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0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48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6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4D69E-5A10-42D5-B01F-7307C4C0E53B}"/>
              </a:ext>
            </a:extLst>
          </p:cNvPr>
          <p:cNvSpPr/>
          <p:nvPr/>
        </p:nvSpPr>
        <p:spPr>
          <a:xfrm>
            <a:off x="167148" y="376518"/>
            <a:ext cx="11835314" cy="6093438"/>
          </a:xfrm>
          <a:prstGeom prst="rect">
            <a:avLst/>
          </a:prstGeom>
          <a:solidFill>
            <a:srgbClr val="EC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2021.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HCI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과제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385096" y="628518"/>
            <a:ext cx="48282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Civilisations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AR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개선기회</a:t>
            </a:r>
            <a:b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개선기회 </a:t>
            </a:r>
            <a:r>
              <a:rPr lang="en-US" altLang="ko-KR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2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: </a:t>
            </a:r>
            <a:r>
              <a:rPr lang="ko-KR" altLang="en-US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부족한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기능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5" panose="02020600000000000000" pitchFamily="18" charset="-127"/>
              <a:ea typeface="a옛날사진관5" panose="02020600000000000000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A2F3-2C06-4CFC-9CDE-6DE4198C2DDC}"/>
              </a:ext>
            </a:extLst>
          </p:cNvPr>
          <p:cNvSpPr txBox="1"/>
          <p:nvPr/>
        </p:nvSpPr>
        <p:spPr>
          <a:xfrm>
            <a:off x="7507238" y="1854892"/>
            <a:ext cx="422211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Google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의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Art &amp; Culture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는 미술품에 대한 촬영 및 녹화가 가능해 다양한 방법으로 사용자들이 창작해 새로운 컨텐츠들을 창작할 수 있는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“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SNOW”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어플과 같은 가능성을 제공하고 있습니다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하지만 그에 비해 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BBC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700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Civilisations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700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사진 촬영기능만 제공하고 있어 제한된 기회를 열어주고 있다는 개선의 기회를 지니고 있습니다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pic>
        <p:nvPicPr>
          <p:cNvPr id="4" name="그림 3" descr="텍스트, 실내, 컴퓨터, 모니터이(가) 표시된 사진&#10;&#10;자동 생성된 설명">
            <a:extLst>
              <a:ext uri="{FF2B5EF4-FFF2-40B4-BE49-F238E27FC236}">
                <a16:creationId xmlns:a16="http://schemas.microsoft.com/office/drawing/2014/main" id="{F327DF43-9C7D-4C07-BE4F-483DFBB1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42" y="1740059"/>
            <a:ext cx="2158946" cy="288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C0D112-E0DA-42B0-9CCF-A021BC520571}"/>
              </a:ext>
            </a:extLst>
          </p:cNvPr>
          <p:cNvSpPr/>
          <p:nvPr/>
        </p:nvSpPr>
        <p:spPr>
          <a:xfrm>
            <a:off x="462646" y="4176276"/>
            <a:ext cx="2292720" cy="47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99D5E5-C43A-4027-B4E9-7170A7659BAA}"/>
              </a:ext>
            </a:extLst>
          </p:cNvPr>
          <p:cNvSpPr txBox="1"/>
          <p:nvPr/>
        </p:nvSpPr>
        <p:spPr>
          <a:xfrm>
            <a:off x="7759309" y="5089231"/>
            <a:ext cx="3970044" cy="101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사진 기능 이외에 동영상 촬영기능 같은 사용자들이 창작해 </a:t>
            </a:r>
            <a:r>
              <a: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놀 수 있는 </a:t>
            </a:r>
            <a:r>
              <a:rPr lang="ko-KR" altLang="en-US" sz="2000" b="1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가능성</a:t>
            </a:r>
            <a:r>
              <a: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제공한다</a:t>
            </a: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AD16668-FAB3-4981-A087-119A0404174C}"/>
              </a:ext>
            </a:extLst>
          </p:cNvPr>
          <p:cNvSpPr/>
          <p:nvPr/>
        </p:nvSpPr>
        <p:spPr>
          <a:xfrm rot="5400000">
            <a:off x="9386118" y="4343785"/>
            <a:ext cx="520683" cy="659429"/>
          </a:xfrm>
          <a:prstGeom prst="rightArrow">
            <a:avLst/>
          </a:prstGeom>
          <a:solidFill>
            <a:srgbClr val="A261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CDEF408C-95C3-4206-9F7F-014F7B851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318" y="1740059"/>
            <a:ext cx="2169271" cy="2880000"/>
          </a:xfrm>
          <a:prstGeom prst="rect">
            <a:avLst/>
          </a:prstGeom>
        </p:spPr>
      </p:pic>
      <p:pic>
        <p:nvPicPr>
          <p:cNvPr id="8" name="그림 7" descr="텍스트, 실내, 인형이(가) 표시된 사진&#10;&#10;자동 생성된 설명">
            <a:extLst>
              <a:ext uri="{FF2B5EF4-FFF2-40B4-BE49-F238E27FC236}">
                <a16:creationId xmlns:a16="http://schemas.microsoft.com/office/drawing/2014/main" id="{9504965A-040E-47B0-81DE-3D2DCC15C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319" y="1740059"/>
            <a:ext cx="1619190" cy="288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C5AF82-4955-4B00-A621-0F1B91537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786" y="4956755"/>
            <a:ext cx="900000" cy="9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E997D3E-3629-43E9-A06C-F4123884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318" y="4866755"/>
            <a:ext cx="1080000" cy="108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A58C42-A07F-46FF-808F-954245DE986F}"/>
              </a:ext>
            </a:extLst>
          </p:cNvPr>
          <p:cNvSpPr txBox="1"/>
          <p:nvPr/>
        </p:nvSpPr>
        <p:spPr>
          <a:xfrm>
            <a:off x="333981" y="5946755"/>
            <a:ext cx="293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Google’s Art &amp; Culture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C8D483-14B0-46A9-877E-06339E402D2C}"/>
              </a:ext>
            </a:extLst>
          </p:cNvPr>
          <p:cNvSpPr txBox="1"/>
          <p:nvPr/>
        </p:nvSpPr>
        <p:spPr>
          <a:xfrm>
            <a:off x="2945146" y="5970446"/>
            <a:ext cx="253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BBC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’s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Civilisations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 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0D82B7-98C9-46AC-ABDB-73C4B9D87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14" y="486675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8DD9E59-2B68-48C3-963C-ED5BC070C0DD}"/>
              </a:ext>
            </a:extLst>
          </p:cNvPr>
          <p:cNvSpPr txBox="1"/>
          <p:nvPr/>
        </p:nvSpPr>
        <p:spPr>
          <a:xfrm>
            <a:off x="5951479" y="5985717"/>
            <a:ext cx="798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SNOW</a:t>
            </a:r>
          </a:p>
        </p:txBody>
      </p:sp>
    </p:spTree>
    <p:extLst>
      <p:ext uri="{BB962C8B-B14F-4D97-AF65-F5344CB8AC3E}">
        <p14:creationId xmlns:p14="http://schemas.microsoft.com/office/powerpoint/2010/main" val="281536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6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4D69E-5A10-42D5-B01F-7307C4C0E53B}"/>
              </a:ext>
            </a:extLst>
          </p:cNvPr>
          <p:cNvSpPr/>
          <p:nvPr/>
        </p:nvSpPr>
        <p:spPr>
          <a:xfrm>
            <a:off x="167148" y="376518"/>
            <a:ext cx="11835314" cy="6093438"/>
          </a:xfrm>
          <a:prstGeom prst="rect">
            <a:avLst/>
          </a:prstGeom>
          <a:solidFill>
            <a:srgbClr val="EC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2021.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HCI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과제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385096" y="628518"/>
            <a:ext cx="945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목차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5" panose="02020600000000000000" pitchFamily="18" charset="-127"/>
              <a:ea typeface="a옛날사진관5" panose="02020600000000000000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32C5F-E61C-44F6-9D98-DB230F7B1A7B}"/>
              </a:ext>
            </a:extLst>
          </p:cNvPr>
          <p:cNvSpPr txBox="1"/>
          <p:nvPr/>
        </p:nvSpPr>
        <p:spPr>
          <a:xfrm>
            <a:off x="385096" y="1800827"/>
            <a:ext cx="460701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Civilisations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 AR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소개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간단한 제품의 소개</a:t>
            </a:r>
            <a:b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제품이 정한 사용자의 그룹</a:t>
            </a:r>
            <a:b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제품의 기능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  <a:cs typeface="+mn-cs"/>
            </a:endParaRPr>
          </a:p>
          <a:p>
            <a:pPr marL="514350" marR="0" lvl="0" indent="-5143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Civilisations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 AR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의 강점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강점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1: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직접 상호작용이 가능하다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.</a:t>
            </a:r>
            <a:b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강점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2: </a:t>
            </a:r>
            <a:r>
              <a:rPr lang="en-US" altLang="ko-KR" sz="15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UI</a:t>
            </a:r>
            <a:r>
              <a:rPr lang="ko-KR" altLang="en-US" sz="15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의 편리함</a:t>
            </a:r>
            <a:r>
              <a:rPr lang="en-US" altLang="ko-KR" sz="15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b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강점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3: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</a:rPr>
              <a:t>풍부한 설명과 </a:t>
            </a:r>
            <a:r>
              <a:rPr lang="ko-KR" altLang="en-US" sz="15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흥미를 끌 수 있는 </a:t>
            </a:r>
            <a:r>
              <a:rPr lang="en-US" altLang="ko-KR" sz="15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	Hooking </a:t>
            </a:r>
            <a:r>
              <a:rPr lang="ko-KR" altLang="en-US" sz="15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장치가 있다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514350" marR="0" lvl="0" indent="-5143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Civilisations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 AR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의 개선 기회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개선 기회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1</a:t>
            </a:r>
            <a:b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개선 기회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2</a:t>
            </a:r>
          </a:p>
        </p:txBody>
      </p:sp>
      <p:pic>
        <p:nvPicPr>
          <p:cNvPr id="9" name="그림 8" descr="건물, 하늘, 실외, 주랑이(가) 표시된 사진&#10;&#10;자동 생성된 설명">
            <a:extLst>
              <a:ext uri="{FF2B5EF4-FFF2-40B4-BE49-F238E27FC236}">
                <a16:creationId xmlns:a16="http://schemas.microsoft.com/office/drawing/2014/main" id="{BC88A540-D83D-4650-A193-724C83F2D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04" b="99800" l="1600" r="97867">
                        <a14:foregroundMark x1="65067" y1="10220" x2="86667" y2="12425"/>
                        <a14:foregroundMark x1="86667" y1="12425" x2="90933" y2="36874"/>
                        <a14:foregroundMark x1="90933" y1="36874" x2="90800" y2="42485"/>
                        <a14:foregroundMark x1="67067" y1="5010" x2="80267" y2="1804"/>
                        <a14:foregroundMark x1="90800" y1="20040" x2="93600" y2="67535"/>
                        <a14:foregroundMark x1="95600" y1="13627" x2="97867" y2="82565"/>
                        <a14:foregroundMark x1="22667" y1="72545" x2="16933" y2="73547"/>
                        <a14:foregroundMark x1="16533" y1="71944" x2="17067" y2="80762"/>
                        <a14:foregroundMark x1="40000" y1="84770" x2="15228" y2="85417"/>
                        <a14:foregroundMark x1="15048" y1="88125" x2="34000" y2="96593"/>
                        <a14:foregroundMark x1="34000" y1="96593" x2="53333" y2="96393"/>
                        <a14:foregroundMark x1="53333" y1="96393" x2="54133" y2="95992"/>
                        <a14:foregroundMark x1="28800" y1="93788" x2="35733" y2="94188"/>
                        <a14:foregroundMark x1="16267" y1="94990" x2="14585" y2="95082"/>
                        <a14:foregroundMark x1="16667" y1="74950" x2="16800" y2="82766"/>
                        <a14:backgroundMark x1="12267" y1="78557" x2="11067" y2="96593"/>
                        <a14:backgroundMark x1="4933" y1="80962" x2="3067" y2="91984"/>
                        <a14:backgroundMark x1="6267" y1="77355" x2="4667" y2="92184"/>
                        <a14:backgroundMark x1="7333" y1="78958" x2="4133" y2="95992"/>
                        <a14:backgroundMark x1="6133" y1="81563" x2="4267" y2="98196"/>
                        <a14:backgroundMark x1="2133" y1="95591" x2="1333" y2="99399"/>
                        <a14:backgroundMark x1="10000" y1="77355" x2="9200" y2="83367"/>
                        <a14:backgroundMark x1="9467" y1="75551" x2="9733" y2="84770"/>
                        <a14:backgroundMark x1="9200" y1="74349" x2="10400" y2="86974"/>
                      </a14:backgroundRemoval>
                    </a14:imgEffect>
                  </a14:imgLayer>
                </a14:imgProps>
              </a:ext>
            </a:extLst>
          </a:blip>
          <a:srcRect l="13629"/>
          <a:stretch/>
        </p:blipFill>
        <p:spPr>
          <a:xfrm>
            <a:off x="4267296" y="435315"/>
            <a:ext cx="7757557" cy="59758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250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6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4D69E-5A10-42D5-B01F-7307C4C0E53B}"/>
              </a:ext>
            </a:extLst>
          </p:cNvPr>
          <p:cNvSpPr/>
          <p:nvPr/>
        </p:nvSpPr>
        <p:spPr>
          <a:xfrm>
            <a:off x="167148" y="376518"/>
            <a:ext cx="11835314" cy="6093438"/>
          </a:xfrm>
          <a:prstGeom prst="rect">
            <a:avLst/>
          </a:prstGeom>
          <a:solidFill>
            <a:srgbClr val="EC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635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2021.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HCI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과제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385096" y="628518"/>
            <a:ext cx="4117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Civilisations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AR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소개</a:t>
            </a:r>
            <a:b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간단한 제품 소개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5" panose="02020600000000000000" pitchFamily="18" charset="-127"/>
              <a:ea typeface="a옛날사진관5" panose="02020600000000000000" pitchFamily="18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B32C5F-E61C-44F6-9D98-DB230F7B1A7B}"/>
              </a:ext>
            </a:extLst>
          </p:cNvPr>
          <p:cNvSpPr txBox="1"/>
          <p:nvPr/>
        </p:nvSpPr>
        <p:spPr>
          <a:xfrm>
            <a:off x="1097672" y="1909503"/>
            <a:ext cx="395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err="1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Civilisations</a:t>
            </a:r>
            <a:r>
              <a:rPr lang="en-US" altLang="ko-KR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AR </a:t>
            </a:r>
            <a:r>
              <a:rPr lang="ko-KR" altLang="en-US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간단한 제품 소개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7FEC67-FC42-481C-AB7E-3176AE7E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25" y="2504614"/>
            <a:ext cx="1440000" cy="14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4247C6-F454-4E91-88F4-4D8DF070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41" y="2536336"/>
            <a:ext cx="1440000" cy="14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16A2F2-B2C0-4E03-9B6A-A6C36E092A88}"/>
              </a:ext>
            </a:extLst>
          </p:cNvPr>
          <p:cNvSpPr txBox="1"/>
          <p:nvPr/>
        </p:nvSpPr>
        <p:spPr>
          <a:xfrm>
            <a:off x="4939142" y="2767097"/>
            <a:ext cx="6386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영국 </a:t>
            </a:r>
            <a:r>
              <a:rPr lang="en-US" altLang="ko-KR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BBC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제작한 역사 유물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어플리션으로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 세계 주요 역사적 유물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41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가지에 대해 배울 수 있을 뿐만 아니라 실제로 스마트폰을 통해 보고 조작 할 수 있는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AR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어플리케이션 입니다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9" name="그림 8" descr="텍스트, 잔디, 실외, 나무이(가) 표시된 사진&#10;&#10;자동 생성된 설명">
            <a:extLst>
              <a:ext uri="{FF2B5EF4-FFF2-40B4-BE49-F238E27FC236}">
                <a16:creationId xmlns:a16="http://schemas.microsoft.com/office/drawing/2014/main" id="{BA608384-500E-4712-9F56-78089FEE8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591" y="4202115"/>
            <a:ext cx="3195040" cy="1475026"/>
          </a:xfrm>
          <a:prstGeom prst="rect">
            <a:avLst/>
          </a:prstGeom>
        </p:spPr>
      </p:pic>
      <p:pic>
        <p:nvPicPr>
          <p:cNvPr id="11" name="그림 10" descr="실내, 가구이(가) 표시된 사진&#10;&#10;자동 생성된 설명">
            <a:extLst>
              <a:ext uri="{FF2B5EF4-FFF2-40B4-BE49-F238E27FC236}">
                <a16:creationId xmlns:a16="http://schemas.microsoft.com/office/drawing/2014/main" id="{DB9D5FB4-2FD3-4760-B5C1-97FB06CCC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160" y="3854597"/>
            <a:ext cx="2883070" cy="21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4633B6-ADE8-41F3-887C-0DCB66DE39AD}"/>
              </a:ext>
            </a:extLst>
          </p:cNvPr>
          <p:cNvSpPr txBox="1"/>
          <p:nvPr/>
        </p:nvSpPr>
        <p:spPr>
          <a:xfrm>
            <a:off x="2037441" y="6014839"/>
            <a:ext cx="297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IPhone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구동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앱 스토어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65070-08BE-4CE2-B758-EF91B9022341}"/>
              </a:ext>
            </a:extLst>
          </p:cNvPr>
          <p:cNvSpPr txBox="1"/>
          <p:nvPr/>
        </p:nvSpPr>
        <p:spPr>
          <a:xfrm>
            <a:off x="7181940" y="6057610"/>
            <a:ext cx="250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IPad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구동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앱 스토어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ko-KR" alt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17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6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4D69E-5A10-42D5-B01F-7307C4C0E53B}"/>
              </a:ext>
            </a:extLst>
          </p:cNvPr>
          <p:cNvSpPr/>
          <p:nvPr/>
        </p:nvSpPr>
        <p:spPr>
          <a:xfrm>
            <a:off x="167148" y="376518"/>
            <a:ext cx="11835314" cy="6093438"/>
          </a:xfrm>
          <a:prstGeom prst="rect">
            <a:avLst/>
          </a:prstGeom>
          <a:solidFill>
            <a:srgbClr val="EC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2021.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HCI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과제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385096" y="628518"/>
            <a:ext cx="4117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Civilisations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AR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소개</a:t>
            </a:r>
            <a:b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제품이 정한 사용자의 그룹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5" panose="02020600000000000000" pitchFamily="18" charset="-127"/>
              <a:ea typeface="a옛날사진관5" panose="02020600000000000000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A314F5-F429-4403-AE22-6F677718D3A4}"/>
              </a:ext>
            </a:extLst>
          </p:cNvPr>
          <p:cNvSpPr txBox="1"/>
          <p:nvPr/>
        </p:nvSpPr>
        <p:spPr>
          <a:xfrm>
            <a:off x="1084973" y="2955425"/>
            <a:ext cx="388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역사적 유물에 대해 관심이 없는 그룹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EE5D3-7150-4252-B879-041986846537}"/>
              </a:ext>
            </a:extLst>
          </p:cNvPr>
          <p:cNvSpPr txBox="1"/>
          <p:nvPr/>
        </p:nvSpPr>
        <p:spPr>
          <a:xfrm>
            <a:off x="3972567" y="1826234"/>
            <a:ext cx="424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사용자 그룹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에 따른 사용 목적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78CC3C-7578-4B04-904D-DD00EEAC1514}"/>
              </a:ext>
            </a:extLst>
          </p:cNvPr>
          <p:cNvSpPr txBox="1"/>
          <p:nvPr/>
        </p:nvSpPr>
        <p:spPr>
          <a:xfrm>
            <a:off x="7219951" y="2923159"/>
            <a:ext cx="388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역사적 유물에 대해 관심이 있는 그룹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  <a:cs typeface="+mn-cs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3305E6D-EB02-4F5C-B4A0-3403E11D1355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3028512" y="2293938"/>
            <a:ext cx="3067488" cy="661487"/>
          </a:xfrm>
          <a:prstGeom prst="straightConnector1">
            <a:avLst/>
          </a:prstGeom>
          <a:ln>
            <a:solidFill>
              <a:srgbClr val="A2617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7AABBC-50CE-4A1C-8927-6295DA3B57E3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096000" y="2293938"/>
            <a:ext cx="3067489" cy="629221"/>
          </a:xfrm>
          <a:prstGeom prst="straightConnector1">
            <a:avLst/>
          </a:prstGeom>
          <a:ln>
            <a:solidFill>
              <a:srgbClr val="A2617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그래픽 24" descr="강의실 단색으로 채워진">
            <a:extLst>
              <a:ext uri="{FF2B5EF4-FFF2-40B4-BE49-F238E27FC236}">
                <a16:creationId xmlns:a16="http://schemas.microsoft.com/office/drawing/2014/main" id="{EADADCB8-A110-49C9-86F3-64C7DCE5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5498" y="3365648"/>
            <a:ext cx="1112127" cy="11121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5AC222-1B9E-48E7-A1C5-387287292D9F}"/>
              </a:ext>
            </a:extLst>
          </p:cNvPr>
          <p:cNvSpPr txBox="1"/>
          <p:nvPr/>
        </p:nvSpPr>
        <p:spPr>
          <a:xfrm>
            <a:off x="7219951" y="4467790"/>
            <a:ext cx="3887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유물에 대한 다양한 관심이 있으며 매번 사진이나 강의를 통해 유물을 접할 수 밖에 없었기에 이 어플리케이션을 통해 실제 유물을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AR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을 통해 체험하는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교육적 목적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”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과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직접적인 체험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＂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의 성격을 지닙니다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.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B62FC7-5BD4-4F8D-8DD3-A7320680A6C8}"/>
              </a:ext>
            </a:extLst>
          </p:cNvPr>
          <p:cNvSpPr txBox="1"/>
          <p:nvPr/>
        </p:nvSpPr>
        <p:spPr>
          <a:xfrm>
            <a:off x="1059573" y="4505554"/>
            <a:ext cx="3937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유물에 대한 관심이 </a:t>
            </a:r>
            <a:r>
              <a:rPr lang="ko-KR" altLang="en-US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부족하며 수업이나 교재를 통해 유물을 접하는 그룹으로 써 이들에게는 </a:t>
            </a:r>
            <a:r>
              <a:rPr lang="en-US" altLang="ko-KR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“</a:t>
            </a:r>
            <a:r>
              <a:rPr lang="ko-KR" altLang="en-US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놀이의 목적</a:t>
            </a:r>
            <a:r>
              <a:rPr lang="en-US" altLang="ko-KR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과 </a:t>
            </a:r>
            <a:r>
              <a:rPr lang="en-US" altLang="ko-KR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“</a:t>
            </a:r>
            <a:r>
              <a:rPr lang="ko-KR" altLang="en-US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교육적</a:t>
            </a:r>
            <a:r>
              <a:rPr lang="en-US" altLang="ko-KR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목적</a:t>
            </a:r>
            <a:r>
              <a:rPr lang="en-US" altLang="ko-KR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을 지닌다고 볼 수 있습니다</a:t>
            </a:r>
            <a:r>
              <a:rPr lang="en-US" altLang="ko-KR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4" panose="02020600000000000000" pitchFamily="18" charset="-127"/>
              <a:ea typeface="a옛날사진관4" panose="02020600000000000000" pitchFamily="18" charset="-127"/>
              <a:cs typeface="+mn-cs"/>
            </a:endParaRPr>
          </a:p>
        </p:txBody>
      </p:sp>
      <p:pic>
        <p:nvPicPr>
          <p:cNvPr id="28" name="그래픽 27" descr="강의실 단색으로 채워진">
            <a:extLst>
              <a:ext uri="{FF2B5EF4-FFF2-40B4-BE49-F238E27FC236}">
                <a16:creationId xmlns:a16="http://schemas.microsoft.com/office/drawing/2014/main" id="{4F0EF326-401C-44F7-864B-DB6F58972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4377" y="3324757"/>
            <a:ext cx="1112127" cy="111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8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6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4D69E-5A10-42D5-B01F-7307C4C0E53B}"/>
              </a:ext>
            </a:extLst>
          </p:cNvPr>
          <p:cNvSpPr/>
          <p:nvPr/>
        </p:nvSpPr>
        <p:spPr>
          <a:xfrm>
            <a:off x="167148" y="376518"/>
            <a:ext cx="11835314" cy="6093438"/>
          </a:xfrm>
          <a:prstGeom prst="rect">
            <a:avLst/>
          </a:prstGeom>
          <a:solidFill>
            <a:srgbClr val="EC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2021.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HCI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과제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385096" y="628518"/>
            <a:ext cx="4117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Civilisations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AR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소개</a:t>
            </a:r>
            <a:b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제품의 기능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5" panose="02020600000000000000" pitchFamily="18" charset="-127"/>
              <a:ea typeface="a옛날사진관5" panose="02020600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488B8-BEEE-4EF0-8FBA-946863417BBB}"/>
              </a:ext>
            </a:extLst>
          </p:cNvPr>
          <p:cNvSpPr txBox="1"/>
          <p:nvPr/>
        </p:nvSpPr>
        <p:spPr>
          <a:xfrm>
            <a:off x="306372" y="5060463"/>
            <a:ext cx="32809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b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원하는 유물을 골라 원하는 장소에 놓고 회전시켜가며  관찰 할 수 있다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D1782-F05E-4ECB-80F8-80C090AFEBBB}"/>
              </a:ext>
            </a:extLst>
          </p:cNvPr>
          <p:cNvSpPr txBox="1"/>
          <p:nvPr/>
        </p:nvSpPr>
        <p:spPr>
          <a:xfrm>
            <a:off x="3587343" y="4981640"/>
            <a:ext cx="26644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b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유물이 올려져 있는 현실에 대한 사진을 남길 수 있다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4480A0-4B0A-464E-877D-6AFEF118677E}"/>
              </a:ext>
            </a:extLst>
          </p:cNvPr>
          <p:cNvSpPr txBox="1"/>
          <p:nvPr/>
        </p:nvSpPr>
        <p:spPr>
          <a:xfrm>
            <a:off x="6302877" y="4981640"/>
            <a:ext cx="25394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b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유물에 대해 상호작용을 하며 복원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설명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해석을 볼 수 있다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3C6EF0-6B3F-46F6-B2B0-12AF5BB42FBF}"/>
              </a:ext>
            </a:extLst>
          </p:cNvPr>
          <p:cNvSpPr txBox="1"/>
          <p:nvPr/>
        </p:nvSpPr>
        <p:spPr>
          <a:xfrm>
            <a:off x="9075130" y="4937352"/>
            <a:ext cx="25394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b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유물에 대한 자세한 설명과 각 유물에 대한 업적을 제공한다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73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6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4D69E-5A10-42D5-B01F-7307C4C0E53B}"/>
              </a:ext>
            </a:extLst>
          </p:cNvPr>
          <p:cNvSpPr/>
          <p:nvPr/>
        </p:nvSpPr>
        <p:spPr>
          <a:xfrm>
            <a:off x="167148" y="376518"/>
            <a:ext cx="11835314" cy="6093438"/>
          </a:xfrm>
          <a:prstGeom prst="rect">
            <a:avLst/>
          </a:prstGeom>
          <a:solidFill>
            <a:srgbClr val="EC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385096" y="628518"/>
            <a:ext cx="4117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Civilisations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AR </a:t>
            </a:r>
            <a:r>
              <a:rPr lang="ko-KR" altLang="en-US" sz="30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강점</a:t>
            </a:r>
            <a:b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강점 </a:t>
            </a:r>
            <a:r>
              <a:rPr lang="en-US" altLang="ko-KR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1: </a:t>
            </a:r>
            <a:r>
              <a:rPr lang="ko-KR" altLang="en-US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직접 상호작용이 가능하다</a:t>
            </a:r>
            <a:r>
              <a:rPr lang="en-US" altLang="ko-KR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.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5" panose="02020600000000000000" pitchFamily="18" charset="-127"/>
              <a:ea typeface="a옛날사진관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779420-41AF-4A5E-915E-91EBD0D28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86" y="4956755"/>
            <a:ext cx="900000" cy="9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CDAF68-9283-4500-A287-C60D12E9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18" y="4866755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D5022D-3705-4E5C-90B9-FA926AAC4309}"/>
              </a:ext>
            </a:extLst>
          </p:cNvPr>
          <p:cNvSpPr txBox="1"/>
          <p:nvPr/>
        </p:nvSpPr>
        <p:spPr>
          <a:xfrm>
            <a:off x="333981" y="5946755"/>
            <a:ext cx="293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Google’s Art &amp; Culture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E4B3B-1124-47C0-89EB-11E8B44298A0}"/>
              </a:ext>
            </a:extLst>
          </p:cNvPr>
          <p:cNvSpPr txBox="1"/>
          <p:nvPr/>
        </p:nvSpPr>
        <p:spPr>
          <a:xfrm>
            <a:off x="2945146" y="5970446"/>
            <a:ext cx="253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BBC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’s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Civilisations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 AR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083D06-C72F-4DE7-925F-D0F0D08DDBAF}"/>
              </a:ext>
            </a:extLst>
          </p:cNvPr>
          <p:cNvSpPr/>
          <p:nvPr/>
        </p:nvSpPr>
        <p:spPr>
          <a:xfrm>
            <a:off x="3438924" y="3429000"/>
            <a:ext cx="1549400" cy="8740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DF9B48-F150-482C-9065-7FD67CAC80C1}"/>
              </a:ext>
            </a:extLst>
          </p:cNvPr>
          <p:cNvSpPr/>
          <p:nvPr/>
        </p:nvSpPr>
        <p:spPr>
          <a:xfrm>
            <a:off x="880898" y="2571750"/>
            <a:ext cx="1319776" cy="650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A2F3-2C06-4CFC-9CDE-6DE4198C2DDC}"/>
              </a:ext>
            </a:extLst>
          </p:cNvPr>
          <p:cNvSpPr txBox="1"/>
          <p:nvPr/>
        </p:nvSpPr>
        <p:spPr>
          <a:xfrm>
            <a:off x="5682347" y="1740059"/>
            <a:ext cx="61687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BBC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Civilisations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유물을 관찰하는 어플리케이션입니다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b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이와 유사한 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통한 미술작품 감상과 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Vr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 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결합한 전시회 감상 등 다양한 문화작품들을 볼 수 있는 비슷한 성격을 지닌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Google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Art &amp; culture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기능을 한정해서 비교하자면 </a:t>
            </a:r>
            <a:b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</a:b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구글의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Art &amp; Culture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경우는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원하는 장소에 물체를 올려놓고 감상할 수 밖에 없습니다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하지만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BBC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Civilisations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원하는 위치에 배정하고 직접 사물을 회전시켜보고 유물을 복원시켜보는 다양한 상호작용이 가능하다는 강점을 지니고 있습니다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C1F3C5-75B4-4E8D-89D9-09777D8E3E11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2021.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HCI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과제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23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6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4D69E-5A10-42D5-B01F-7307C4C0E53B}"/>
              </a:ext>
            </a:extLst>
          </p:cNvPr>
          <p:cNvSpPr/>
          <p:nvPr/>
        </p:nvSpPr>
        <p:spPr>
          <a:xfrm>
            <a:off x="167148" y="376518"/>
            <a:ext cx="11835314" cy="6093438"/>
          </a:xfrm>
          <a:prstGeom prst="rect">
            <a:avLst/>
          </a:prstGeom>
          <a:solidFill>
            <a:srgbClr val="EC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2021.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HCI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과제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385096" y="628518"/>
            <a:ext cx="41177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Civilisations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AR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강점</a:t>
            </a:r>
            <a:b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강점 </a:t>
            </a:r>
            <a:r>
              <a:rPr lang="en-US" altLang="ko-KR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2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: UI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의 편리함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A2F3-2C06-4CFC-9CDE-6DE4198C2DDC}"/>
              </a:ext>
            </a:extLst>
          </p:cNvPr>
          <p:cNvSpPr txBox="1"/>
          <p:nvPr/>
        </p:nvSpPr>
        <p:spPr>
          <a:xfrm>
            <a:off x="5679426" y="1740059"/>
            <a:ext cx="632303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Google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의</a:t>
            </a:r>
            <a:r>
              <a:rPr lang="en-US" altLang="ko-KR" sz="16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Art &amp; Culture</a:t>
            </a:r>
            <a:r>
              <a:rPr lang="ko-KR" altLang="en-US" sz="16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600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sz="16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물체의 이동방법은 다음과 같습니다</a:t>
            </a:r>
            <a:r>
              <a:rPr lang="en-US" altLang="ko-KR" sz="16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기존의 위치에서 원하는 위치로 드래그 앤 드롭 방식을 이용합니다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이를 위해 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Google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에서는 물체의 바닥에는 위치를 나타내는 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있습니다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하지만 이와는 반대로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BBC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Civilisations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Ar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구글과 다른 방식을 취하고 있습니다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C</a:t>
            </a:r>
            <a:r>
              <a:rPr lang="en-US" altLang="ko-KR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ivilisations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드래그앤 드롭 방식이 아닌 원하는 위치에 터치를 통해 대상을 이동하는 방식입니다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Google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사의 방식을 사용한다면 사용자는 매번 미술품의 위치를 화면에 모두 담는 위치를 찾아야하는 </a:t>
            </a:r>
            <a:r>
              <a:rPr lang="ko-KR" altLang="en-US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번거러움과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이동시에 미술품의 이동 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드래그해야 한다는 점을 기억을 </a:t>
            </a:r>
            <a:r>
              <a:rPr lang="ko-KR" altLang="en-US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해야하지만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BBC</a:t>
            </a:r>
            <a:r>
              <a:rPr lang="ko-KR" altLang="en-US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방식은 사용자가 화면안에 유물을 위치시킬 곳만 생각하고 있으면 된다는 강점을 지닙니다</a:t>
            </a:r>
            <a:r>
              <a:rPr lang="en-US" altLang="ko-KR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F117D6-D1A0-48BD-B04A-93F2E877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86" y="4956755"/>
            <a:ext cx="900000" cy="90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1C7CBDC-2542-4CDF-AD8A-49EF98E9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318" y="4866755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031F5B-BC3F-486C-9349-EC36F802D235}"/>
              </a:ext>
            </a:extLst>
          </p:cNvPr>
          <p:cNvSpPr txBox="1"/>
          <p:nvPr/>
        </p:nvSpPr>
        <p:spPr>
          <a:xfrm>
            <a:off x="333981" y="5946755"/>
            <a:ext cx="293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Google’s Art &amp; Culture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8157A6-26DA-4CA7-B2AD-8D07C165EB1D}"/>
              </a:ext>
            </a:extLst>
          </p:cNvPr>
          <p:cNvSpPr txBox="1"/>
          <p:nvPr/>
        </p:nvSpPr>
        <p:spPr>
          <a:xfrm>
            <a:off x="2945146" y="5970446"/>
            <a:ext cx="253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BBC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’s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Civilisations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135897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6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4D69E-5A10-42D5-B01F-7307C4C0E53B}"/>
              </a:ext>
            </a:extLst>
          </p:cNvPr>
          <p:cNvSpPr/>
          <p:nvPr/>
        </p:nvSpPr>
        <p:spPr>
          <a:xfrm>
            <a:off x="167148" y="376518"/>
            <a:ext cx="11835314" cy="6093438"/>
          </a:xfrm>
          <a:prstGeom prst="rect">
            <a:avLst/>
          </a:prstGeom>
          <a:solidFill>
            <a:srgbClr val="EC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2021.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HCI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과제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385096" y="628518"/>
            <a:ext cx="55458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Civilisations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AR </a:t>
            </a: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강점</a:t>
            </a:r>
            <a:b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-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강점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3: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풍부한 설명과 </a:t>
            </a:r>
            <a:r>
              <a:rPr lang="ko-KR" altLang="en-US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흥미를 끌 수 있는 </a:t>
            </a:r>
            <a:r>
              <a:rPr lang="en-US" altLang="ko-KR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Hooking </a:t>
            </a:r>
            <a:r>
              <a:rPr lang="ko-KR" altLang="en-US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장치가 있다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A2F3-2C06-4CFC-9CDE-6DE4198C2DDC}"/>
              </a:ext>
            </a:extLst>
          </p:cNvPr>
          <p:cNvSpPr txBox="1"/>
          <p:nvPr/>
        </p:nvSpPr>
        <p:spPr>
          <a:xfrm>
            <a:off x="5618212" y="1725242"/>
            <a:ext cx="607213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Google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의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Art &amp; Culture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에서는 작품의 명과 작품의 현재 위치를 간략하게 화면 하단에 배치해 사용자에게 보여주고 있습니다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다양한 스마트 디바이스를 고려하지않은 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사이즈를 제공합니다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kumimoji="0" lang="en-US" altLang="ko-KR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그에 반해 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BBC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700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Civilisations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700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해당 유물이 기원전 </a:t>
            </a:r>
            <a:r>
              <a:rPr lang="ko-KR" altLang="en-US" sz="1700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몇세기의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유물인지 그리고 어떠한 종류의 유물인지에 대한 상세한 유물의 정보를 제공해 주고 추가적으로 더욱 자세한 설명을 제공할 수 있는 사이트를 제공하여 사용자에게 풍부한 정보를 제공하고 있습니다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다양한 스마트 디바이스에 대한 적절한 크기의 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UI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제공하며 각 유물에 대한 정보를 그냥 설명창에 나열하는 것이 아니라 </a:t>
            </a:r>
            <a:endParaRPr lang="en-US" altLang="ko-KR" sz="1700" dirty="0">
              <a:solidFill>
                <a:prstClr val="black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사용자의 사용했을 때 더욱 호기심을 가지게 해주고 어플리케이션에 몰입해주는 업적과 상호작용 같은 장치를 제공하고 있다는 강점을 지니고 있습니다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3" name="그림 2" descr="텍스트, 실내, 책상, 전자기기이(가) 표시된 사진&#10;&#10;자동 생성된 설명">
            <a:extLst>
              <a:ext uri="{FF2B5EF4-FFF2-40B4-BE49-F238E27FC236}">
                <a16:creationId xmlns:a16="http://schemas.microsoft.com/office/drawing/2014/main" id="{19DB3CBF-45AE-405F-A523-1C74A1A9C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19642" y="1740059"/>
            <a:ext cx="2154347" cy="288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C0D112-E0DA-42B0-9CCF-A021BC520571}"/>
              </a:ext>
            </a:extLst>
          </p:cNvPr>
          <p:cNvSpPr/>
          <p:nvPr/>
        </p:nvSpPr>
        <p:spPr>
          <a:xfrm>
            <a:off x="420486" y="4365396"/>
            <a:ext cx="2292720" cy="2640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AC5F746-29FD-4ADF-87F6-68890EE3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86" y="4956755"/>
            <a:ext cx="900000" cy="90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60A6C8D-6501-4003-B287-2ED1EC8FE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18" y="4866755"/>
            <a:ext cx="1080000" cy="1080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C9FDA2-8C72-4B2D-832D-683422D01DEA}"/>
              </a:ext>
            </a:extLst>
          </p:cNvPr>
          <p:cNvSpPr txBox="1"/>
          <p:nvPr/>
        </p:nvSpPr>
        <p:spPr>
          <a:xfrm>
            <a:off x="333981" y="5946755"/>
            <a:ext cx="293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Google’s Art &amp; Culture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2E74D2-B05F-4AAB-A557-981C063BF395}"/>
              </a:ext>
            </a:extLst>
          </p:cNvPr>
          <p:cNvSpPr txBox="1"/>
          <p:nvPr/>
        </p:nvSpPr>
        <p:spPr>
          <a:xfrm>
            <a:off x="2945146" y="5970446"/>
            <a:ext cx="253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BBC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’s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Civilisations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2709911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61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84D69E-5A10-42D5-B01F-7307C4C0E53B}"/>
              </a:ext>
            </a:extLst>
          </p:cNvPr>
          <p:cNvSpPr/>
          <p:nvPr/>
        </p:nvSpPr>
        <p:spPr>
          <a:xfrm>
            <a:off x="167148" y="376518"/>
            <a:ext cx="11835314" cy="6093438"/>
          </a:xfrm>
          <a:prstGeom prst="rect">
            <a:avLst/>
          </a:prstGeom>
          <a:solidFill>
            <a:srgbClr val="ECE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C0E06-D47B-48AF-B63B-C60786BEB775}"/>
              </a:ext>
            </a:extLst>
          </p:cNvPr>
          <p:cNvSpPr txBox="1"/>
          <p:nvPr/>
        </p:nvSpPr>
        <p:spPr>
          <a:xfrm>
            <a:off x="0" y="6605237"/>
            <a:ext cx="13307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2021.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HCI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과제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옛날사진관3" panose="02020600000000000000" pitchFamily="18" charset="-127"/>
              <a:ea typeface="a옛날사진관3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9E1CAB-241A-422E-BB6A-25517993A9E4}"/>
              </a:ext>
            </a:extLst>
          </p:cNvPr>
          <p:cNvSpPr txBox="1"/>
          <p:nvPr/>
        </p:nvSpPr>
        <p:spPr>
          <a:xfrm>
            <a:off x="385096" y="628518"/>
            <a:ext cx="48282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Civilisations</a:t>
            </a: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AR </a:t>
            </a:r>
            <a:r>
              <a:rPr lang="ko-KR" altLang="en-US" sz="30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개선기회</a:t>
            </a:r>
            <a:b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</a:b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- </a:t>
            </a:r>
            <a:r>
              <a:rPr lang="ko-KR" altLang="en-US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개선기회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 </a:t>
            </a:r>
            <a:r>
              <a:rPr lang="en-US" altLang="ko-KR" sz="1500" dirty="0">
                <a:solidFill>
                  <a:prstClr val="black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1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부족한 컨텐츠와 언어 지원의 부족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5" panose="02020600000000000000" pitchFamily="18" charset="-127"/>
                <a:ea typeface="a옛날사진관5" panose="02020600000000000000" pitchFamily="18" charset="-127"/>
                <a:cs typeface="+mn-cs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DA2F3-2C06-4CFC-9CDE-6DE4198C2DDC}"/>
              </a:ext>
            </a:extLst>
          </p:cNvPr>
          <p:cNvSpPr txBox="1"/>
          <p:nvPr/>
        </p:nvSpPr>
        <p:spPr>
          <a:xfrm>
            <a:off x="5732971" y="2897843"/>
            <a:ext cx="60721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Google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의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 Art &amp; Culture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역시 영어로 컨텐츠를 제공을 하지만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3" panose="02020600000000000000" pitchFamily="18" charset="-127"/>
                <a:ea typeface="a옛날사진관3" panose="02020600000000000000" pitchFamily="18" charset="-127"/>
                <a:cs typeface="+mn-cs"/>
              </a:rPr>
              <a:t>Google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사에서 제작한 번역기능을 제공하여 어플리케이션을 사용을 함에 도움을 제공하고 있습니다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작품의 제공자가 </a:t>
            </a:r>
            <a:r>
              <a:rPr lang="en-US" altLang="ko-KR" sz="1700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컨텐츠를 만들거나 구글이 제공하는 구조를 지니고 있기에 다양한 컨텐츠가 있습니다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그에 비해 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BBC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en-US" altLang="ko-KR" sz="1700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Civilisations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700" dirty="0" err="1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Ar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영어만 모든 기능을 제공합니다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컨텐츠의 숫자 역시 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2018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년 마지막 업데이트까지 제공한 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41</a:t>
            </a:r>
            <a:r>
              <a:rPr lang="ko-KR" altLang="en-US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컨텐츠가 모든 컨텐츠입니다</a:t>
            </a:r>
            <a:r>
              <a:rPr lang="en-US" altLang="ko-KR" sz="1700" dirty="0">
                <a:solidFill>
                  <a:prstClr val="black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4" name="그림 3" descr="텍스트, 실내, 컴퓨터, 모니터이(가) 표시된 사진&#10;&#10;자동 생성된 설명">
            <a:extLst>
              <a:ext uri="{FF2B5EF4-FFF2-40B4-BE49-F238E27FC236}">
                <a16:creationId xmlns:a16="http://schemas.microsoft.com/office/drawing/2014/main" id="{F327DF43-9C7D-4C07-BE4F-483DFBB1F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42" y="1740059"/>
            <a:ext cx="2158946" cy="288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C0D112-E0DA-42B0-9CCF-A021BC520571}"/>
              </a:ext>
            </a:extLst>
          </p:cNvPr>
          <p:cNvSpPr/>
          <p:nvPr/>
        </p:nvSpPr>
        <p:spPr>
          <a:xfrm>
            <a:off x="452755" y="4144833"/>
            <a:ext cx="2292720" cy="475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ADA9245-5C67-4572-8F85-48DFA3515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318" y="1740059"/>
            <a:ext cx="2164625" cy="2880000"/>
          </a:xfrm>
          <a:prstGeom prst="rect">
            <a:avLst/>
          </a:prstGeom>
        </p:spPr>
      </p:pic>
      <p:pic>
        <p:nvPicPr>
          <p:cNvPr id="18" name="그림 17" descr="텍스트, 컴퓨터, 실내, 모니터이(가) 표시된 사진&#10;&#10;자동 생성된 설명">
            <a:extLst>
              <a:ext uri="{FF2B5EF4-FFF2-40B4-BE49-F238E27FC236}">
                <a16:creationId xmlns:a16="http://schemas.microsoft.com/office/drawing/2014/main" id="{C6743D7D-D70A-4F78-845B-F9EA3FC51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370" y="885231"/>
            <a:ext cx="2539275" cy="1903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99D5E5-C43A-4027-B4E9-7170A7659BAA}"/>
              </a:ext>
            </a:extLst>
          </p:cNvPr>
          <p:cNvSpPr txBox="1"/>
          <p:nvPr/>
        </p:nvSpPr>
        <p:spPr>
          <a:xfrm>
            <a:off x="6293709" y="5683708"/>
            <a:ext cx="5054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어플리케이션의 의도인 새로운 유물에 대한 컨텐츠의 제작과 다양한 언어의 제공</a:t>
            </a:r>
            <a:endParaRPr lang="en-US" altLang="ko-KR" sz="2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AD16668-FAB3-4981-A087-119A0404174C}"/>
              </a:ext>
            </a:extLst>
          </p:cNvPr>
          <p:cNvSpPr/>
          <p:nvPr/>
        </p:nvSpPr>
        <p:spPr>
          <a:xfrm rot="5400000">
            <a:off x="8642843" y="5035639"/>
            <a:ext cx="520683" cy="659429"/>
          </a:xfrm>
          <a:prstGeom prst="rightArrow">
            <a:avLst/>
          </a:prstGeom>
          <a:solidFill>
            <a:srgbClr val="A2617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6257B7-68D4-4089-B599-2866C798F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786" y="4956755"/>
            <a:ext cx="900000" cy="90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FD7DAAE-1AA3-495D-B974-2FBEA0CA3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318" y="4866755"/>
            <a:ext cx="1080000" cy="108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B7219B-A842-4723-A1A6-4394CCAFC013}"/>
              </a:ext>
            </a:extLst>
          </p:cNvPr>
          <p:cNvSpPr txBox="1"/>
          <p:nvPr/>
        </p:nvSpPr>
        <p:spPr>
          <a:xfrm>
            <a:off x="333981" y="5946755"/>
            <a:ext cx="2934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Google’s Art &amp; Culture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C19E97-F5CC-4F0A-83F0-539AD757DE48}"/>
              </a:ext>
            </a:extLst>
          </p:cNvPr>
          <p:cNvSpPr txBox="1"/>
          <p:nvPr/>
        </p:nvSpPr>
        <p:spPr>
          <a:xfrm>
            <a:off x="2945146" y="5970446"/>
            <a:ext cx="2536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BBC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’s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Civilisations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옛날사진관4" panose="02020600000000000000" pitchFamily="18" charset="-127"/>
                <a:ea typeface="a옛날사진관4" panose="02020600000000000000" pitchFamily="18" charset="-127"/>
                <a:cs typeface="+mn-cs"/>
              </a:rPr>
              <a:t> AR</a:t>
            </a:r>
          </a:p>
        </p:txBody>
      </p:sp>
    </p:spTree>
    <p:extLst>
      <p:ext uri="{BB962C8B-B14F-4D97-AF65-F5344CB8AC3E}">
        <p14:creationId xmlns:p14="http://schemas.microsoft.com/office/powerpoint/2010/main" val="2825817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869</Words>
  <Application>Microsoft Office PowerPoint</Application>
  <PresentationFormat>와이드스크린</PresentationFormat>
  <Paragraphs>67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a옛날사진관5</vt:lpstr>
      <vt:lpstr>a옛날사진관4</vt:lpstr>
      <vt:lpstr>a옛날사진관3</vt:lpstr>
      <vt:lpstr>a옛날사진관2</vt:lpstr>
      <vt:lpstr>Arial</vt:lpstr>
      <vt:lpstr>맑은 고딕</vt:lpstr>
      <vt:lpstr>Office 테마</vt:lpstr>
      <vt:lpstr>Civilisations 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사례 분석</dc:title>
  <dc:creator>정경재</dc:creator>
  <cp:lastModifiedBy>정경재</cp:lastModifiedBy>
  <cp:revision>50</cp:revision>
  <dcterms:created xsi:type="dcterms:W3CDTF">2021-11-25T06:39:11Z</dcterms:created>
  <dcterms:modified xsi:type="dcterms:W3CDTF">2021-11-29T01:59:35Z</dcterms:modified>
</cp:coreProperties>
</file>